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346" r:id="rId5"/>
    <p:sldId id="370" r:id="rId6"/>
    <p:sldId id="350" r:id="rId7"/>
    <p:sldId id="352" r:id="rId8"/>
    <p:sldId id="373" r:id="rId9"/>
    <p:sldId id="351" r:id="rId10"/>
    <p:sldId id="357" r:id="rId11"/>
    <p:sldId id="374" r:id="rId12"/>
    <p:sldId id="375" r:id="rId13"/>
    <p:sldId id="354" r:id="rId14"/>
    <p:sldId id="372" r:id="rId15"/>
    <p:sldId id="363" r:id="rId16"/>
    <p:sldId id="376" r:id="rId17"/>
    <p:sldId id="365" r:id="rId18"/>
    <p:sldId id="366" r:id="rId19"/>
    <p:sldId id="367" r:id="rId20"/>
    <p:sldId id="28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365"/>
    <a:srgbClr val="84CBC3"/>
    <a:srgbClr val="7F7F7F"/>
    <a:srgbClr val="F3F2F1"/>
    <a:srgbClr val="F8E9F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5CE42986-7278-4353-98A2-826C12DEB039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50286AFD-4707-4CD9-9835-ABA1131554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8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1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08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3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7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6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74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75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37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01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37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05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1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1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60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89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63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6BF53-C741-41CC-A4C2-2ED13A46C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181ACB-A3D5-420E-BC90-2DE41A825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EE3A95-2DC2-469C-B7AA-C0CCDA96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B4484-3BD7-4387-85E0-9455C563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A1B0D9-5CB6-4A12-8663-852A8B08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8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3E398-72CF-41A3-B71A-EADB512E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93A744-4B15-4323-A77F-A54DD485B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3DE38-1E6A-42C3-8D75-EF782140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DCC699-ED50-45DC-9FF1-B6B0709A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B7814-C3CA-4B3B-B286-1809E9E5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82304E-EA87-48C4-86F5-F28B1200B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88FE64-72A5-44DB-9950-4AAF64DFA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737A50-210F-4CC8-AB61-074D1B9B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A3563C-9998-428D-9A77-2A4F8B17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637FF9-4EFE-448C-86ED-99818470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A57B5-2528-4CCA-862D-2CB77F62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07D56C-8D75-49D7-8DE6-0A9331B8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AFBB1-740D-47DC-8951-AD591095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E119A-7FB5-4E6A-888B-8AE25982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479BB-6347-4147-A123-F61D7BDE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376C4-3C0D-4FE7-8672-51202DB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3C31C5-7BF3-42D1-AF3F-D9CF77365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ACB1C4-76D7-4E57-B0DB-971979F9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FD4D02-5C67-42BC-B126-47B414DB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B7C28-3D06-4BC8-B2C0-6C74B69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1B9C2-8ADC-4AEA-8B0D-4DFEE862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2B9CC7-D6C3-4556-94C1-509F0162A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F2E296-39A5-4FCF-A328-2F3F4F93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D2F270-8889-443B-BC1E-F60649A5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B7D93D-3C2E-431C-B90A-9000E8D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BF1F54-3BF5-43D0-8423-553665DD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3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C656E-05FC-4DC2-B134-3180C4A4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ED72B1-2910-4438-98DB-B1DB1D3B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5555FE-B489-476A-8691-BD55F4D2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8A19DC-36A5-48C2-9A38-3AAB566A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29564C-DA7C-4BDC-B9D1-6085E0AF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C3023B-7FDE-4673-8835-C07952E7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691342-2615-4D52-B6D5-D53C2DB7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5E9E06-08CE-44F3-8F1C-D508AFAD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3937B-AE62-48E0-8B2A-208E3761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F99A37-9209-4905-90F5-66A6DCEF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16C570-4411-49E6-A289-8875F5C5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12737A-5E91-4AD8-9EDD-FD9E6CC1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3CD310-3A67-45BA-A1CE-3A27CF0C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FB22FC-A7D5-493D-91D9-C1C4983B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C41CA1-92D3-451A-9D5A-02AF4754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73286-3520-4C8C-B820-D30690F3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E60F6-9008-47D4-BF9D-685240C8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A33894-7D66-41FC-8AB5-AA5B71902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99D1B4-9FA2-41CA-9621-EEDC5A7E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4D0663-A674-47F0-88EE-A43432F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BD1121-128A-43B8-A91A-5E7A51F6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F08D9-963D-4997-A5C5-4DDDB99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686096-0E0A-484A-984C-459A5885C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2785B8-41BA-46FD-AE50-B3952BE21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74D386-917B-4213-8CE3-EDEC2487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132D1F-AAFC-429A-BBB4-E1A8B041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5D9CBF-A1DC-4B55-9563-EB474B35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7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283C56-99C6-455A-B67C-9BA367A0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9F4AFA-F3DF-4DC4-9E99-18E9BCD0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330F2B-B535-47BA-9B02-D55C87872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5D001350-E321-44A0-9483-363D51B41BA5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B740E-592E-49C2-8A9B-55F995743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39741C-CAD4-4D04-81EF-05F9BD748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27B1E7C8-A036-435A-8DC2-86FBA51071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8035C5D1-AD16-4B01-871F-DE047A6CFB67}" type="datetimeFigureOut">
              <a:rPr lang="zh-CN" altLang="en-US" smtClean="0"/>
              <a:pPr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</a:defRPr>
            </a:lvl1pPr>
          </a:lstStyle>
          <a:p>
            <a:fld id="{8BCDE635-3FC4-4B83-A3D1-632FFA341E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tags" Target="../tags/tag45.xml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8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emf"/><Relationship Id="rId4" Type="http://schemas.openxmlformats.org/officeDocument/2006/relationships/tags" Target="../tags/tag46.xml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9.xml"/><Relationship Id="rId7" Type="http://schemas.openxmlformats.org/officeDocument/2006/relationships/image" Target="../media/image23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oleObject" Target="../embeddings/oleObject2.bin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0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6" Type="http://schemas.openxmlformats.org/officeDocument/2006/relationships/tags" Target="../tags/tag54.xml"/><Relationship Id="rId11" Type="http://schemas.openxmlformats.org/officeDocument/2006/relationships/image" Target="../media/image29.png"/><Relationship Id="rId5" Type="http://schemas.openxmlformats.org/officeDocument/2006/relationships/tags" Target="../tags/tag53.xml"/><Relationship Id="rId10" Type="http://schemas.openxmlformats.org/officeDocument/2006/relationships/image" Target="../media/image28.emf"/><Relationship Id="rId4" Type="http://schemas.openxmlformats.org/officeDocument/2006/relationships/tags" Target="../tags/tag52.xml"/><Relationship Id="rId9" Type="http://schemas.openxmlformats.org/officeDocument/2006/relationships/image" Target="../media/image27.emf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6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7.xml"/><Relationship Id="rId7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8.xml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image" Target="../media/image12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任意多边形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791200" y="724616"/>
            <a:ext cx="609600" cy="791981"/>
          </a:xfrm>
          <a:custGeom>
            <a:avLst/>
            <a:gdLst>
              <a:gd name="T0" fmla="*/ 891 w 1347"/>
              <a:gd name="T1" fmla="*/ 639 h 1750"/>
              <a:gd name="T2" fmla="*/ 673 w 1347"/>
              <a:gd name="T3" fmla="*/ 728 h 1750"/>
              <a:gd name="T4" fmla="*/ 555 w 1347"/>
              <a:gd name="T5" fmla="*/ 706 h 1750"/>
              <a:gd name="T6" fmla="*/ 456 w 1347"/>
              <a:gd name="T7" fmla="*/ 639 h 1750"/>
              <a:gd name="T8" fmla="*/ 398 w 1347"/>
              <a:gd name="T9" fmla="*/ 639 h 1750"/>
              <a:gd name="T10" fmla="*/ 397 w 1347"/>
              <a:gd name="T11" fmla="*/ 696 h 1750"/>
              <a:gd name="T12" fmla="*/ 525 w 1347"/>
              <a:gd name="T13" fmla="*/ 781 h 1750"/>
              <a:gd name="T14" fmla="*/ 673 w 1347"/>
              <a:gd name="T15" fmla="*/ 810 h 1750"/>
              <a:gd name="T16" fmla="*/ 949 w 1347"/>
              <a:gd name="T17" fmla="*/ 696 h 1750"/>
              <a:gd name="T18" fmla="*/ 949 w 1347"/>
              <a:gd name="T19" fmla="*/ 639 h 1750"/>
              <a:gd name="T20" fmla="*/ 891 w 1347"/>
              <a:gd name="T21" fmla="*/ 639 h 1750"/>
              <a:gd name="T22" fmla="*/ 987 w 1347"/>
              <a:gd name="T23" fmla="*/ 1525 h 1750"/>
              <a:gd name="T24" fmla="*/ 987 w 1347"/>
              <a:gd name="T25" fmla="*/ 1525 h 1750"/>
              <a:gd name="T26" fmla="*/ 360 w 1347"/>
              <a:gd name="T27" fmla="*/ 1525 h 1750"/>
              <a:gd name="T28" fmla="*/ 318 w 1347"/>
              <a:gd name="T29" fmla="*/ 1566 h 1750"/>
              <a:gd name="T30" fmla="*/ 360 w 1347"/>
              <a:gd name="T31" fmla="*/ 1607 h 1750"/>
              <a:gd name="T32" fmla="*/ 987 w 1347"/>
              <a:gd name="T33" fmla="*/ 1607 h 1750"/>
              <a:gd name="T34" fmla="*/ 1027 w 1347"/>
              <a:gd name="T35" fmla="*/ 1566 h 1750"/>
              <a:gd name="T36" fmla="*/ 987 w 1347"/>
              <a:gd name="T37" fmla="*/ 1525 h 1750"/>
              <a:gd name="T38" fmla="*/ 1347 w 1347"/>
              <a:gd name="T39" fmla="*/ 674 h 1750"/>
              <a:gd name="T40" fmla="*/ 1347 w 1347"/>
              <a:gd name="T41" fmla="*/ 674 h 1750"/>
              <a:gd name="T42" fmla="*/ 1149 w 1347"/>
              <a:gd name="T43" fmla="*/ 198 h 1750"/>
              <a:gd name="T44" fmla="*/ 673 w 1347"/>
              <a:gd name="T45" fmla="*/ 0 h 1750"/>
              <a:gd name="T46" fmla="*/ 197 w 1347"/>
              <a:gd name="T47" fmla="*/ 198 h 1750"/>
              <a:gd name="T48" fmla="*/ 0 w 1347"/>
              <a:gd name="T49" fmla="*/ 674 h 1750"/>
              <a:gd name="T50" fmla="*/ 86 w 1347"/>
              <a:gd name="T51" fmla="*/ 1005 h 1750"/>
              <a:gd name="T52" fmla="*/ 292 w 1347"/>
              <a:gd name="T53" fmla="*/ 1229 h 1750"/>
              <a:gd name="T54" fmla="*/ 292 w 1347"/>
              <a:gd name="T55" fmla="*/ 1418 h 1750"/>
              <a:gd name="T56" fmla="*/ 360 w 1347"/>
              <a:gd name="T57" fmla="*/ 1487 h 1750"/>
              <a:gd name="T58" fmla="*/ 987 w 1347"/>
              <a:gd name="T59" fmla="*/ 1487 h 1750"/>
              <a:gd name="T60" fmla="*/ 1055 w 1347"/>
              <a:gd name="T61" fmla="*/ 1418 h 1750"/>
              <a:gd name="T62" fmla="*/ 1055 w 1347"/>
              <a:gd name="T63" fmla="*/ 1229 h 1750"/>
              <a:gd name="T64" fmla="*/ 1260 w 1347"/>
              <a:gd name="T65" fmla="*/ 1005 h 1750"/>
              <a:gd name="T66" fmla="*/ 1347 w 1347"/>
              <a:gd name="T67" fmla="*/ 674 h 1750"/>
              <a:gd name="T68" fmla="*/ 1142 w 1347"/>
              <a:gd name="T69" fmla="*/ 938 h 1750"/>
              <a:gd name="T70" fmla="*/ 1142 w 1347"/>
              <a:gd name="T71" fmla="*/ 938 h 1750"/>
              <a:gd name="T72" fmla="*/ 1141 w 1347"/>
              <a:gd name="T73" fmla="*/ 938 h 1750"/>
              <a:gd name="T74" fmla="*/ 951 w 1347"/>
              <a:gd name="T75" fmla="*/ 1135 h 1750"/>
              <a:gd name="T76" fmla="*/ 919 w 1347"/>
              <a:gd name="T77" fmla="*/ 1193 h 1750"/>
              <a:gd name="T78" fmla="*/ 918 w 1347"/>
              <a:gd name="T79" fmla="*/ 1193 h 1750"/>
              <a:gd name="T80" fmla="*/ 918 w 1347"/>
              <a:gd name="T81" fmla="*/ 1350 h 1750"/>
              <a:gd name="T82" fmla="*/ 429 w 1347"/>
              <a:gd name="T83" fmla="*/ 1350 h 1750"/>
              <a:gd name="T84" fmla="*/ 429 w 1347"/>
              <a:gd name="T85" fmla="*/ 1193 h 1750"/>
              <a:gd name="T86" fmla="*/ 389 w 1347"/>
              <a:gd name="T87" fmla="*/ 1132 h 1750"/>
              <a:gd name="T88" fmla="*/ 205 w 1347"/>
              <a:gd name="T89" fmla="*/ 938 h 1750"/>
              <a:gd name="T90" fmla="*/ 136 w 1347"/>
              <a:gd name="T91" fmla="*/ 674 h 1750"/>
              <a:gd name="T92" fmla="*/ 294 w 1347"/>
              <a:gd name="T93" fmla="*/ 295 h 1750"/>
              <a:gd name="T94" fmla="*/ 673 w 1347"/>
              <a:gd name="T95" fmla="*/ 137 h 1750"/>
              <a:gd name="T96" fmla="*/ 1053 w 1347"/>
              <a:gd name="T97" fmla="*/ 295 h 1750"/>
              <a:gd name="T98" fmla="*/ 1210 w 1347"/>
              <a:gd name="T99" fmla="*/ 674 h 1750"/>
              <a:gd name="T100" fmla="*/ 1142 w 1347"/>
              <a:gd name="T101" fmla="*/ 938 h 1750"/>
              <a:gd name="T102" fmla="*/ 855 w 1347"/>
              <a:gd name="T103" fmla="*/ 1668 h 1750"/>
              <a:gd name="T104" fmla="*/ 855 w 1347"/>
              <a:gd name="T105" fmla="*/ 1668 h 1750"/>
              <a:gd name="T106" fmla="*/ 492 w 1347"/>
              <a:gd name="T107" fmla="*/ 1668 h 1750"/>
              <a:gd name="T108" fmla="*/ 450 w 1347"/>
              <a:gd name="T109" fmla="*/ 1709 h 1750"/>
              <a:gd name="T110" fmla="*/ 492 w 1347"/>
              <a:gd name="T111" fmla="*/ 1750 h 1750"/>
              <a:gd name="T112" fmla="*/ 855 w 1347"/>
              <a:gd name="T113" fmla="*/ 1750 h 1750"/>
              <a:gd name="T114" fmla="*/ 896 w 1347"/>
              <a:gd name="T115" fmla="*/ 1709 h 1750"/>
              <a:gd name="T116" fmla="*/ 855 w 1347"/>
              <a:gd name="T117" fmla="*/ 1668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7" h="1750">
                <a:moveTo>
                  <a:pt x="891" y="639"/>
                </a:moveTo>
                <a:cubicBezTo>
                  <a:pt x="836" y="694"/>
                  <a:pt x="758" y="728"/>
                  <a:pt x="673" y="728"/>
                </a:cubicBezTo>
                <a:cubicBezTo>
                  <a:pt x="631" y="728"/>
                  <a:pt x="591" y="720"/>
                  <a:pt x="555" y="706"/>
                </a:cubicBezTo>
                <a:cubicBezTo>
                  <a:pt x="517" y="691"/>
                  <a:pt x="484" y="667"/>
                  <a:pt x="456" y="639"/>
                </a:cubicBezTo>
                <a:cubicBezTo>
                  <a:pt x="440" y="623"/>
                  <a:pt x="413" y="623"/>
                  <a:pt x="398" y="639"/>
                </a:cubicBezTo>
                <a:cubicBezTo>
                  <a:pt x="382" y="655"/>
                  <a:pt x="382" y="681"/>
                  <a:pt x="397" y="696"/>
                </a:cubicBezTo>
                <a:cubicBezTo>
                  <a:pt x="433" y="732"/>
                  <a:pt x="477" y="761"/>
                  <a:pt x="525" y="781"/>
                </a:cubicBezTo>
                <a:cubicBezTo>
                  <a:pt x="570" y="800"/>
                  <a:pt x="621" y="810"/>
                  <a:pt x="673" y="810"/>
                </a:cubicBezTo>
                <a:cubicBezTo>
                  <a:pt x="781" y="810"/>
                  <a:pt x="878" y="767"/>
                  <a:pt x="949" y="696"/>
                </a:cubicBezTo>
                <a:cubicBezTo>
                  <a:pt x="965" y="681"/>
                  <a:pt x="965" y="655"/>
                  <a:pt x="949" y="639"/>
                </a:cubicBezTo>
                <a:cubicBezTo>
                  <a:pt x="933" y="623"/>
                  <a:pt x="907" y="623"/>
                  <a:pt x="891" y="639"/>
                </a:cubicBezTo>
                <a:close/>
                <a:moveTo>
                  <a:pt x="987" y="1525"/>
                </a:moveTo>
                <a:cubicBezTo>
                  <a:pt x="987" y="1525"/>
                  <a:pt x="987" y="1525"/>
                  <a:pt x="987" y="1525"/>
                </a:cubicBezTo>
                <a:cubicBezTo>
                  <a:pt x="360" y="1525"/>
                  <a:pt x="360" y="1525"/>
                  <a:pt x="360" y="1525"/>
                </a:cubicBezTo>
                <a:cubicBezTo>
                  <a:pt x="337" y="1525"/>
                  <a:pt x="318" y="1544"/>
                  <a:pt x="318" y="1566"/>
                </a:cubicBezTo>
                <a:cubicBezTo>
                  <a:pt x="318" y="1589"/>
                  <a:pt x="337" y="1607"/>
                  <a:pt x="360" y="1607"/>
                </a:cubicBezTo>
                <a:cubicBezTo>
                  <a:pt x="987" y="1607"/>
                  <a:pt x="987" y="1607"/>
                  <a:pt x="987" y="1607"/>
                </a:cubicBezTo>
                <a:cubicBezTo>
                  <a:pt x="1009" y="1607"/>
                  <a:pt x="1027" y="1589"/>
                  <a:pt x="1027" y="1566"/>
                </a:cubicBezTo>
                <a:cubicBezTo>
                  <a:pt x="1027" y="1544"/>
                  <a:pt x="1009" y="1525"/>
                  <a:pt x="987" y="1525"/>
                </a:cubicBezTo>
                <a:close/>
                <a:moveTo>
                  <a:pt x="1347" y="674"/>
                </a:moveTo>
                <a:cubicBezTo>
                  <a:pt x="1347" y="674"/>
                  <a:pt x="1347" y="674"/>
                  <a:pt x="1347" y="674"/>
                </a:cubicBezTo>
                <a:cubicBezTo>
                  <a:pt x="1347" y="488"/>
                  <a:pt x="1272" y="320"/>
                  <a:pt x="1149" y="198"/>
                </a:cubicBezTo>
                <a:cubicBezTo>
                  <a:pt x="1027" y="76"/>
                  <a:pt x="859" y="0"/>
                  <a:pt x="673" y="0"/>
                </a:cubicBezTo>
                <a:cubicBezTo>
                  <a:pt x="488" y="0"/>
                  <a:pt x="318" y="76"/>
                  <a:pt x="197" y="198"/>
                </a:cubicBezTo>
                <a:cubicBezTo>
                  <a:pt x="75" y="320"/>
                  <a:pt x="0" y="488"/>
                  <a:pt x="0" y="674"/>
                </a:cubicBezTo>
                <a:cubicBezTo>
                  <a:pt x="0" y="794"/>
                  <a:pt x="31" y="907"/>
                  <a:pt x="86" y="1005"/>
                </a:cubicBezTo>
                <a:cubicBezTo>
                  <a:pt x="138" y="1094"/>
                  <a:pt x="207" y="1171"/>
                  <a:pt x="292" y="1229"/>
                </a:cubicBezTo>
                <a:cubicBezTo>
                  <a:pt x="292" y="1418"/>
                  <a:pt x="292" y="1418"/>
                  <a:pt x="292" y="1418"/>
                </a:cubicBezTo>
                <a:cubicBezTo>
                  <a:pt x="292" y="1456"/>
                  <a:pt x="322" y="1487"/>
                  <a:pt x="360" y="1487"/>
                </a:cubicBezTo>
                <a:cubicBezTo>
                  <a:pt x="987" y="1487"/>
                  <a:pt x="987" y="1487"/>
                  <a:pt x="987" y="1487"/>
                </a:cubicBezTo>
                <a:cubicBezTo>
                  <a:pt x="1025" y="1487"/>
                  <a:pt x="1055" y="1456"/>
                  <a:pt x="1055" y="1418"/>
                </a:cubicBezTo>
                <a:cubicBezTo>
                  <a:pt x="1055" y="1229"/>
                  <a:pt x="1055" y="1229"/>
                  <a:pt x="1055" y="1229"/>
                </a:cubicBezTo>
                <a:cubicBezTo>
                  <a:pt x="1140" y="1171"/>
                  <a:pt x="1210" y="1094"/>
                  <a:pt x="1260" y="1005"/>
                </a:cubicBezTo>
                <a:cubicBezTo>
                  <a:pt x="1316" y="906"/>
                  <a:pt x="1347" y="794"/>
                  <a:pt x="1347" y="674"/>
                </a:cubicBezTo>
                <a:close/>
                <a:moveTo>
                  <a:pt x="1142" y="938"/>
                </a:moveTo>
                <a:cubicBezTo>
                  <a:pt x="1142" y="938"/>
                  <a:pt x="1142" y="938"/>
                  <a:pt x="1142" y="938"/>
                </a:cubicBezTo>
                <a:cubicBezTo>
                  <a:pt x="1141" y="938"/>
                  <a:pt x="1141" y="938"/>
                  <a:pt x="1141" y="938"/>
                </a:cubicBezTo>
                <a:cubicBezTo>
                  <a:pt x="1096" y="1019"/>
                  <a:pt x="1030" y="1087"/>
                  <a:pt x="951" y="1135"/>
                </a:cubicBezTo>
                <a:cubicBezTo>
                  <a:pt x="931" y="1147"/>
                  <a:pt x="919" y="1170"/>
                  <a:pt x="919" y="1193"/>
                </a:cubicBezTo>
                <a:cubicBezTo>
                  <a:pt x="918" y="1193"/>
                  <a:pt x="918" y="1193"/>
                  <a:pt x="918" y="1193"/>
                </a:cubicBezTo>
                <a:cubicBezTo>
                  <a:pt x="918" y="1350"/>
                  <a:pt x="918" y="1350"/>
                  <a:pt x="918" y="1350"/>
                </a:cubicBezTo>
                <a:cubicBezTo>
                  <a:pt x="429" y="1350"/>
                  <a:pt x="429" y="1350"/>
                  <a:pt x="429" y="1350"/>
                </a:cubicBezTo>
                <a:cubicBezTo>
                  <a:pt x="429" y="1193"/>
                  <a:pt x="429" y="1193"/>
                  <a:pt x="429" y="1193"/>
                </a:cubicBezTo>
                <a:cubicBezTo>
                  <a:pt x="429" y="1165"/>
                  <a:pt x="413" y="1142"/>
                  <a:pt x="389" y="1132"/>
                </a:cubicBezTo>
                <a:cubicBezTo>
                  <a:pt x="313" y="1083"/>
                  <a:pt x="249" y="1017"/>
                  <a:pt x="205" y="938"/>
                </a:cubicBezTo>
                <a:cubicBezTo>
                  <a:pt x="161" y="860"/>
                  <a:pt x="136" y="770"/>
                  <a:pt x="136" y="674"/>
                </a:cubicBezTo>
                <a:cubicBezTo>
                  <a:pt x="136" y="527"/>
                  <a:pt x="197" y="392"/>
                  <a:pt x="294" y="295"/>
                </a:cubicBezTo>
                <a:cubicBezTo>
                  <a:pt x="390" y="197"/>
                  <a:pt x="526" y="137"/>
                  <a:pt x="673" y="137"/>
                </a:cubicBezTo>
                <a:cubicBezTo>
                  <a:pt x="821" y="137"/>
                  <a:pt x="956" y="197"/>
                  <a:pt x="1053" y="295"/>
                </a:cubicBezTo>
                <a:cubicBezTo>
                  <a:pt x="1150" y="392"/>
                  <a:pt x="1210" y="527"/>
                  <a:pt x="1210" y="674"/>
                </a:cubicBezTo>
                <a:cubicBezTo>
                  <a:pt x="1210" y="771"/>
                  <a:pt x="1186" y="861"/>
                  <a:pt x="1142" y="938"/>
                </a:cubicBezTo>
                <a:close/>
                <a:moveTo>
                  <a:pt x="855" y="1668"/>
                </a:moveTo>
                <a:cubicBezTo>
                  <a:pt x="855" y="1668"/>
                  <a:pt x="855" y="1668"/>
                  <a:pt x="855" y="1668"/>
                </a:cubicBezTo>
                <a:cubicBezTo>
                  <a:pt x="492" y="1668"/>
                  <a:pt x="492" y="1668"/>
                  <a:pt x="492" y="1668"/>
                </a:cubicBezTo>
                <a:cubicBezTo>
                  <a:pt x="469" y="1668"/>
                  <a:pt x="450" y="1686"/>
                  <a:pt x="450" y="1709"/>
                </a:cubicBezTo>
                <a:cubicBezTo>
                  <a:pt x="450" y="1731"/>
                  <a:pt x="469" y="1750"/>
                  <a:pt x="492" y="1750"/>
                </a:cubicBezTo>
                <a:cubicBezTo>
                  <a:pt x="855" y="1750"/>
                  <a:pt x="855" y="1750"/>
                  <a:pt x="855" y="1750"/>
                </a:cubicBezTo>
                <a:cubicBezTo>
                  <a:pt x="877" y="1750"/>
                  <a:pt x="896" y="1731"/>
                  <a:pt x="896" y="1709"/>
                </a:cubicBezTo>
                <a:cubicBezTo>
                  <a:pt x="896" y="1686"/>
                  <a:pt x="877" y="1668"/>
                  <a:pt x="855" y="1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1627465" y="1944463"/>
            <a:ext cx="917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2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Detecting Communities from Heterogeneous Graphs: </a:t>
            </a:r>
          </a:p>
          <a:p>
            <a:pPr algn="ctr" defTabSz="1219170"/>
            <a:r>
              <a:rPr lang="en-US" altLang="zh-CN" sz="24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A context Path-based Graph Neural Network Model</a:t>
            </a:r>
            <a:endParaRPr lang="zh-CN" altLang="en-US" sz="2400" dirty="0">
              <a:ln w="6350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圆角矩形 22"/>
          <p:cNvSpPr/>
          <p:nvPr>
            <p:custDataLst>
              <p:tags r:id="rId3"/>
            </p:custDataLst>
          </p:nvPr>
        </p:nvSpPr>
        <p:spPr>
          <a:xfrm>
            <a:off x="1314284" y="3515230"/>
            <a:ext cx="2743200" cy="11179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Linhao</a:t>
            </a:r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Luo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Harbin Institute of Technology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Shenzhen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China</a:t>
            </a:r>
          </a:p>
          <a:p>
            <a:pPr algn="ctr" defTabSz="1219170"/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luolinhao@stu.hit</a:t>
            </a:r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.edu.cn</a:t>
            </a:r>
            <a:endParaRPr lang="zh-CN" altLang="en-US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4"/>
            </p:custDataLst>
          </p:nvPr>
        </p:nvGrpSpPr>
        <p:grpSpPr>
          <a:xfrm>
            <a:off x="0" y="3109217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PA_圆角矩形 22">
            <a:extLst>
              <a:ext uri="{FF2B5EF4-FFF2-40B4-BE49-F238E27FC236}">
                <a16:creationId xmlns:a16="http://schemas.microsoft.com/office/drawing/2014/main" id="{29CB1F8D-C828-456D-9EEC-BAE5C1E810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24400" y="3514982"/>
            <a:ext cx="2743200" cy="11179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Yixiang</a:t>
            </a:r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Fang*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 Chinese University of Hong </a:t>
            </a:r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Kong,Shenzhen</a:t>
            </a:r>
            <a:endParaRPr lang="en-US" altLang="zh-CN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China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fangyixiang@cukk.edu.cn</a:t>
            </a:r>
            <a:endParaRPr lang="zh-CN" altLang="en-US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7" name="PA_圆角矩形 22">
            <a:extLst>
              <a:ext uri="{FF2B5EF4-FFF2-40B4-BE49-F238E27FC236}">
                <a16:creationId xmlns:a16="http://schemas.microsoft.com/office/drawing/2014/main" id="{A1E291A2-4880-45D6-A210-E7DF936A3E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34516" y="3662409"/>
            <a:ext cx="3028123" cy="9128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Xin Cao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 University of New South Wales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Australia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Xin.cao@unsw.edu.cn</a:t>
            </a:r>
            <a:endParaRPr lang="zh-CN" altLang="en-US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0" name="PA_圆角矩形 22">
            <a:extLst>
              <a:ext uri="{FF2B5EF4-FFF2-40B4-BE49-F238E27FC236}">
                <a16:creationId xmlns:a16="http://schemas.microsoft.com/office/drawing/2014/main" id="{1F4BD0FF-FFD8-4684-AE47-1E228A74E27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807069" y="4783436"/>
            <a:ext cx="2743200" cy="111793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Xiaofeng</a:t>
            </a:r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Zhang*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Harbin Institute of Technology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Shenzhen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China</a:t>
            </a:r>
          </a:p>
          <a:p>
            <a:pPr algn="ctr" defTabSz="1219170"/>
            <a:r>
              <a:rPr lang="en-US" altLang="zh-CN" sz="1333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zhangxiaofeng@hit</a:t>
            </a:r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.edu.cn</a:t>
            </a:r>
            <a:endParaRPr lang="zh-CN" altLang="en-US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1" name="PA_圆角矩形 22">
            <a:extLst>
              <a:ext uri="{FF2B5EF4-FFF2-40B4-BE49-F238E27FC236}">
                <a16:creationId xmlns:a16="http://schemas.microsoft.com/office/drawing/2014/main" id="{8F56410F-D104-4C15-ACF4-258C4C1BE4F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8964" y="4884443"/>
            <a:ext cx="3028123" cy="9128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Wenjie Zhang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 University of New South Wales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Australia</a:t>
            </a:r>
          </a:p>
          <a:p>
            <a:pPr algn="ctr" defTabSz="1219170"/>
            <a:r>
              <a:rPr lang="en-US" altLang="zh-CN" sz="1333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Wenjie.zhang@unsw.edu.cn</a:t>
            </a:r>
            <a:endParaRPr lang="zh-CN" altLang="en-US" sz="1333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5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Path-based Graph Neural Network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C2410C7-A374-4B6B-A39F-62FD583BB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399" y="2245079"/>
            <a:ext cx="5190619" cy="3828845"/>
          </a:xfrm>
          <a:prstGeom prst="rect">
            <a:avLst/>
          </a:prstGeom>
        </p:spPr>
      </p:pic>
      <p:sp>
        <p:nvSpPr>
          <p:cNvPr id="20" name="PA_矩形 39">
            <a:extLst>
              <a:ext uri="{FF2B5EF4-FFF2-40B4-BE49-F238E27FC236}">
                <a16:creationId xmlns:a16="http://schemas.microsoft.com/office/drawing/2014/main" id="{8F4E0A96-6D40-4C57-B6CB-392433AB934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741" y="1727678"/>
            <a:ext cx="4077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Graph Encoder: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PA_矩形 39">
            <a:extLst>
              <a:ext uri="{FF2B5EF4-FFF2-40B4-BE49-F238E27FC236}">
                <a16:creationId xmlns:a16="http://schemas.microsoft.com/office/drawing/2014/main" id="{2934EBD1-6D0A-4CBF-B4BC-1DAFEE5FEFF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4741" y="3251273"/>
            <a:ext cx="4077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Relation Attention Score: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79D449-C161-4F42-AB66-2C7888AA8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214" y="2110649"/>
            <a:ext cx="2046142" cy="3926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F668F62-0388-4A00-B233-282F4B816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9312" y="2569117"/>
            <a:ext cx="1547813" cy="42621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8840438-F47C-4554-96A0-8963F91636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133" y="3670908"/>
            <a:ext cx="2122032" cy="35664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59BFD7B-9833-472A-B19C-A54B478E93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4133" y="4141418"/>
            <a:ext cx="2122032" cy="35664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8BC7E1B-E3CA-47F6-AAF4-6BD238B9F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9264" y="4548595"/>
            <a:ext cx="2801396" cy="59674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E1B6090-3535-4D13-9328-74BCE06E32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4133" y="5187627"/>
            <a:ext cx="2122032" cy="37558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CAD0C23-9921-48F1-8393-4FAA1C031E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133" y="5605493"/>
            <a:ext cx="2171444" cy="38095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CC971AD-5B7E-4678-83B6-87A26B066F23}"/>
              </a:ext>
            </a:extLst>
          </p:cNvPr>
          <p:cNvSpPr txBox="1"/>
          <p:nvPr/>
        </p:nvSpPr>
        <p:spPr>
          <a:xfrm>
            <a:off x="4948825" y="2318677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8FDFCA-E43C-4660-B53C-BB8A11402CDF}"/>
              </a:ext>
            </a:extLst>
          </p:cNvPr>
          <p:cNvSpPr txBox="1"/>
          <p:nvPr/>
        </p:nvSpPr>
        <p:spPr>
          <a:xfrm>
            <a:off x="4948187" y="4662302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(8)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55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Path-based</a:t>
            </a:r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Graph Neural Network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9" name="PA_矩形 39">
            <a:extLst>
              <a:ext uri="{FF2B5EF4-FFF2-40B4-BE49-F238E27FC236}">
                <a16:creationId xmlns:a16="http://schemas.microsoft.com/office/drawing/2014/main" id="{8FC2A7C5-BABD-4601-BADF-06268F96293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5024" y="1234173"/>
            <a:ext cx="3371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Path Aggregation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245D67-0D60-4C03-A110-EA6EB5237FBB}"/>
              </a:ext>
            </a:extLst>
          </p:cNvPr>
          <p:cNvSpPr txBox="1"/>
          <p:nvPr/>
        </p:nvSpPr>
        <p:spPr>
          <a:xfrm>
            <a:off x="981486" y="1708503"/>
            <a:ext cx="93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to aggregate the information along relations to generate the context information vectors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5A0971-8B76-4A48-8C34-7F010929C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03" y="2580917"/>
            <a:ext cx="4525520" cy="83462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03A3C1E-9D21-4191-995A-B941E55E40B0}"/>
              </a:ext>
            </a:extLst>
          </p:cNvPr>
          <p:cNvSpPr txBox="1"/>
          <p:nvPr/>
        </p:nvSpPr>
        <p:spPr>
          <a:xfrm>
            <a:off x="704809" y="3660843"/>
            <a:ext cx="566935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 k times message passing, CP-GNN can embed all the k-length context paths into the context vector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08226B-4BDA-4698-B82E-06E2B122C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947" y="4160354"/>
            <a:ext cx="290513" cy="34861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57FA092-0610-4804-97A2-8E1511F70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469" y="5126364"/>
            <a:ext cx="3533532" cy="3317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A7E5853-358A-4EF4-A195-263C849B530D}"/>
              </a:ext>
            </a:extLst>
          </p:cNvPr>
          <p:cNvSpPr txBox="1"/>
          <p:nvPr/>
        </p:nvSpPr>
        <p:spPr>
          <a:xfrm>
            <a:off x="5808243" y="2739610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(9)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4FDF119-609C-497A-B952-2DE478B2A90E}"/>
              </a:ext>
            </a:extLst>
          </p:cNvPr>
          <p:cNvSpPr txBox="1"/>
          <p:nvPr/>
        </p:nvSpPr>
        <p:spPr>
          <a:xfrm>
            <a:off x="5756985" y="5149497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(10)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74AB786-55B8-46DD-B7F6-5CAB1363A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2069" y="2234505"/>
            <a:ext cx="5028262" cy="3809434"/>
          </a:xfrm>
          <a:prstGeom prst="rect">
            <a:avLst/>
          </a:prstGeom>
        </p:spPr>
      </p:pic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9CDE015E-DA8D-4FC0-B845-786773297167}"/>
              </a:ext>
            </a:extLst>
          </p:cNvPr>
          <p:cNvSpPr/>
          <p:nvPr/>
        </p:nvSpPr>
        <p:spPr>
          <a:xfrm>
            <a:off x="7662938" y="3782790"/>
            <a:ext cx="119289" cy="12548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08FE64F-7DA0-41FF-A03F-D278E04B83FB}"/>
              </a:ext>
            </a:extLst>
          </p:cNvPr>
          <p:cNvCxnSpPr>
            <a:stCxn id="24" idx="3"/>
          </p:cNvCxnSpPr>
          <p:nvPr/>
        </p:nvCxnSpPr>
        <p:spPr>
          <a:xfrm flipH="1">
            <a:off x="7388527" y="3889899"/>
            <a:ext cx="291880" cy="2963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56CE179-89D9-4BEC-9E58-55F663F5F76E}"/>
              </a:ext>
            </a:extLst>
          </p:cNvPr>
          <p:cNvCxnSpPr>
            <a:cxnSpLocks/>
          </p:cNvCxnSpPr>
          <p:nvPr/>
        </p:nvCxnSpPr>
        <p:spPr>
          <a:xfrm>
            <a:off x="7745708" y="3889899"/>
            <a:ext cx="285067" cy="14774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3B85294-30B2-4F48-9784-BC63A6BD23D2}"/>
              </a:ext>
            </a:extLst>
          </p:cNvPr>
          <p:cNvCxnSpPr>
            <a:cxnSpLocks/>
          </p:cNvCxnSpPr>
          <p:nvPr/>
        </p:nvCxnSpPr>
        <p:spPr>
          <a:xfrm flipV="1">
            <a:off x="7735283" y="3215892"/>
            <a:ext cx="23125" cy="56689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17C41A8-5A2B-4576-946E-0767BCF5AE9C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7764758" y="3889899"/>
            <a:ext cx="130180" cy="1947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8BE8E473-571C-4657-BD27-B84CC434CCA2}"/>
              </a:ext>
            </a:extLst>
          </p:cNvPr>
          <p:cNvSpPr/>
          <p:nvPr/>
        </p:nvSpPr>
        <p:spPr>
          <a:xfrm>
            <a:off x="7710559" y="3089179"/>
            <a:ext cx="119289" cy="12548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9006AD61-0821-484D-8BA9-C70E2C3994E8}"/>
              </a:ext>
            </a:extLst>
          </p:cNvPr>
          <p:cNvSpPr/>
          <p:nvPr/>
        </p:nvSpPr>
        <p:spPr>
          <a:xfrm>
            <a:off x="7273652" y="4167838"/>
            <a:ext cx="119289" cy="12548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B30EAFAB-2F68-46D3-9C78-E6B620DED8FE}"/>
              </a:ext>
            </a:extLst>
          </p:cNvPr>
          <p:cNvSpPr/>
          <p:nvPr/>
        </p:nvSpPr>
        <p:spPr>
          <a:xfrm>
            <a:off x="7886652" y="4067699"/>
            <a:ext cx="119289" cy="12548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44228D32-DBA8-45E2-AF61-FFA487A4D17F}"/>
              </a:ext>
            </a:extLst>
          </p:cNvPr>
          <p:cNvSpPr/>
          <p:nvPr/>
        </p:nvSpPr>
        <p:spPr>
          <a:xfrm>
            <a:off x="7995848" y="5367315"/>
            <a:ext cx="119289" cy="12548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6" y="426461"/>
            <a:ext cx="8100852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Path-based</a:t>
            </a:r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Graph Neural Network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3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3" name="PA_矩形 39">
            <a:extLst>
              <a:ext uri="{FF2B5EF4-FFF2-40B4-BE49-F238E27FC236}">
                <a16:creationId xmlns:a16="http://schemas.microsoft.com/office/drawing/2014/main" id="{F60B136A-4E00-44A2-AE9C-65B60D6044B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4808" y="1539801"/>
            <a:ext cx="9237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20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path </a:t>
            </a:r>
            <a:r>
              <a:rPr lang="en-US" altLang="zh-CN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probability</a:t>
            </a:r>
            <a:r>
              <a:rPr lang="zh-CN" altLang="en-US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：</a:t>
            </a:r>
            <a:endParaRPr lang="en-US" altLang="zh-CN" sz="22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74202F-FD4C-4585-8B27-805A1846A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227" y="2941594"/>
            <a:ext cx="3890656" cy="564526"/>
          </a:xfrm>
          <a:prstGeom prst="rect">
            <a:avLst/>
          </a:prstGeom>
        </p:spPr>
      </p:pic>
      <p:sp>
        <p:nvSpPr>
          <p:cNvPr id="25" name="PA_矩形 39">
            <a:extLst>
              <a:ext uri="{FF2B5EF4-FFF2-40B4-BE49-F238E27FC236}">
                <a16:creationId xmlns:a16="http://schemas.microsoft.com/office/drawing/2014/main" id="{460D086B-50EA-4241-B4EF-CE880D0802E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2416" y="3589879"/>
            <a:ext cx="2163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Object function </a:t>
            </a:r>
            <a:endParaRPr lang="en-US" altLang="zh-CN" sz="22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PA_矩形 39">
            <a:extLst>
              <a:ext uri="{FF2B5EF4-FFF2-40B4-BE49-F238E27FC236}">
                <a16:creationId xmlns:a16="http://schemas.microsoft.com/office/drawing/2014/main" id="{509DB579-AC10-43C6-8137-15C87A8E29F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08" y="4925682"/>
            <a:ext cx="20167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Loss function </a:t>
            </a:r>
            <a:endParaRPr lang="en-US" altLang="zh-CN" sz="22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AD43F27-1E4F-4CEF-8C61-B7E3ADD44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949" y="4076743"/>
            <a:ext cx="3715212" cy="625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404192-FE8E-4822-B29E-A73C72CE2E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1055" y="2041200"/>
            <a:ext cx="3586522" cy="37763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E65DED-2C94-42B0-AEA0-27626A8DE8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741" y="5320494"/>
            <a:ext cx="6947075" cy="706895"/>
          </a:xfrm>
          <a:prstGeom prst="rect">
            <a:avLst/>
          </a:prstGeom>
        </p:spPr>
      </p:pic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112F809-B129-4F56-9A14-3F35A470A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2514"/>
              </p:ext>
            </p:extLst>
          </p:nvPr>
        </p:nvGraphicFramePr>
        <p:xfrm>
          <a:off x="1881227" y="1849285"/>
          <a:ext cx="4473526" cy="108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3" imgW="2819160" imgH="685800" progId="Equation.DSMT4">
                  <p:embed/>
                </p:oleObj>
              </mc:Choice>
              <mc:Fallback>
                <p:oleObj name="Equation" r:id="rId13" imgW="28191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81227" y="1849285"/>
                        <a:ext cx="4473526" cy="108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530E04B5-94DD-49AB-B187-78B1A804B504}"/>
              </a:ext>
            </a:extLst>
          </p:cNvPr>
          <p:cNvSpPr txBox="1"/>
          <p:nvPr/>
        </p:nvSpPr>
        <p:spPr>
          <a:xfrm>
            <a:off x="7842617" y="2752774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002B054-88A1-43B3-80D3-D2B92B540A0F}"/>
              </a:ext>
            </a:extLst>
          </p:cNvPr>
          <p:cNvSpPr txBox="1"/>
          <p:nvPr/>
        </p:nvSpPr>
        <p:spPr>
          <a:xfrm>
            <a:off x="7842617" y="4204805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D1B7EAD-5DF8-4B3F-BCF8-E863715A2967}"/>
              </a:ext>
            </a:extLst>
          </p:cNvPr>
          <p:cNvSpPr txBox="1"/>
          <p:nvPr/>
        </p:nvSpPr>
        <p:spPr>
          <a:xfrm>
            <a:off x="7842617" y="5489275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(5)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32DAB12-EF3B-4F56-9530-149EA8B21506}"/>
              </a:ext>
            </a:extLst>
          </p:cNvPr>
          <p:cNvCxnSpPr>
            <a:cxnSpLocks/>
          </p:cNvCxnSpPr>
          <p:nvPr/>
        </p:nvCxnSpPr>
        <p:spPr>
          <a:xfrm flipH="1">
            <a:off x="3277352" y="3834881"/>
            <a:ext cx="403594" cy="42746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023A348-C865-4830-8677-513164DD7F84}"/>
              </a:ext>
            </a:extLst>
          </p:cNvPr>
          <p:cNvSpPr txBox="1"/>
          <p:nvPr/>
        </p:nvSpPr>
        <p:spPr>
          <a:xfrm>
            <a:off x="3665364" y="3668595"/>
            <a:ext cx="301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Context Path Length Attention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 rot="5400000">
            <a:off x="2284013" y="3393485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1165027" y="3198167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CONTENTS</a:t>
            </a:r>
          </a:p>
        </p:txBody>
      </p:sp>
      <p:sp>
        <p:nvSpPr>
          <p:cNvPr id="54" name="矩形 53"/>
          <p:cNvSpPr/>
          <p:nvPr/>
        </p:nvSpPr>
        <p:spPr>
          <a:xfrm>
            <a:off x="6176285" y="1856417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background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70" name="PA_任意多边形 1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219001" y="2683679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1" name="PA_任意多边形 1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307813" y="4339887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315873" y="3498302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19001" y="1912276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76BC4ED-4EC4-4BE2-A00B-D904E65698E8}"/>
              </a:ext>
            </a:extLst>
          </p:cNvPr>
          <p:cNvSpPr/>
          <p:nvPr/>
        </p:nvSpPr>
        <p:spPr>
          <a:xfrm>
            <a:off x="6176284" y="4274192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pitchFamily="34" charset="-122"/>
              </a:rPr>
              <a:t>Experiment Results</a:t>
            </a:r>
            <a:endParaRPr lang="zh-CN" altLang="en-US" sz="24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A6B170-4F86-4A50-A939-FFE23BA1C707}"/>
              </a:ext>
            </a:extLst>
          </p:cNvPr>
          <p:cNvSpPr/>
          <p:nvPr/>
        </p:nvSpPr>
        <p:spPr>
          <a:xfrm>
            <a:off x="6176285" y="3408717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Path-based GNN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4B83DD-650F-4DB1-9978-8CD199D4760C}"/>
              </a:ext>
            </a:extLst>
          </p:cNvPr>
          <p:cNvSpPr/>
          <p:nvPr/>
        </p:nvSpPr>
        <p:spPr>
          <a:xfrm>
            <a:off x="6176284" y="2623662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2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 for Community Detection</a:t>
            </a:r>
            <a:endParaRPr lang="zh-CN" altLang="en-US" sz="22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1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en-US" altLang="zh-CN" sz="2667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PA_矩形 39">
            <a:extLst>
              <a:ext uri="{FF2B5EF4-FFF2-40B4-BE49-F238E27FC236}">
                <a16:creationId xmlns:a16="http://schemas.microsoft.com/office/drawing/2014/main" id="{F3BC6716-C226-45F9-A30C-9EE01F2163E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1478" y="1700554"/>
            <a:ext cx="1133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Dataset: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3DBF59-0470-492E-8111-216D5D1D2913}"/>
              </a:ext>
            </a:extLst>
          </p:cNvPr>
          <p:cNvSpPr txBox="1"/>
          <p:nvPr/>
        </p:nvSpPr>
        <p:spPr>
          <a:xfrm>
            <a:off x="889373" y="2035088"/>
            <a:ext cx="295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ACM, DBLP,IMDB,AIFB</a:t>
            </a:r>
            <a:endParaRPr lang="zh-CN" altLang="en-US" dirty="0"/>
          </a:p>
        </p:txBody>
      </p:sp>
      <p:sp>
        <p:nvSpPr>
          <p:cNvPr id="14" name="PA_矩形 39">
            <a:extLst>
              <a:ext uri="{FF2B5EF4-FFF2-40B4-BE49-F238E27FC236}">
                <a16:creationId xmlns:a16="http://schemas.microsoft.com/office/drawing/2014/main" id="{75F512B7-E043-41B4-8C41-A5D14F7B608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478" y="2696584"/>
            <a:ext cx="1118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Metrics: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PA_矩形 39">
            <a:extLst>
              <a:ext uri="{FF2B5EF4-FFF2-40B4-BE49-F238E27FC236}">
                <a16:creationId xmlns:a16="http://schemas.microsoft.com/office/drawing/2014/main" id="{6AA56AB8-2B6B-4CB1-9FAC-8937D86B469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478" y="3853640"/>
            <a:ext cx="154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Baselines: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2C744C-32B8-4A11-97AD-704CBF52A252}"/>
              </a:ext>
            </a:extLst>
          </p:cNvPr>
          <p:cNvSpPr txBox="1"/>
          <p:nvPr/>
        </p:nvSpPr>
        <p:spPr>
          <a:xfrm>
            <a:off x="874157" y="3047322"/>
            <a:ext cx="189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F1,NMI,ARI,Purity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F415396-BC88-4592-96C5-1D6BB5A0B3B0}"/>
              </a:ext>
            </a:extLst>
          </p:cNvPr>
          <p:cNvSpPr txBox="1"/>
          <p:nvPr/>
        </p:nvSpPr>
        <p:spPr>
          <a:xfrm>
            <a:off x="954907" y="5072566"/>
            <a:ext cx="446497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</a:t>
            </a:r>
            <a:r>
              <a:rPr lang="en-US" altLang="zh-CN" dirty="0"/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Propagation(LP),GCN,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GAT,LGNN,HAN,HGT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701376-F05D-41D2-B103-DCE6792CAC57}"/>
              </a:ext>
            </a:extLst>
          </p:cNvPr>
          <p:cNvSpPr txBox="1"/>
          <p:nvPr/>
        </p:nvSpPr>
        <p:spPr>
          <a:xfrm>
            <a:off x="883469" y="4161417"/>
            <a:ext cx="472249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</a:t>
            </a:r>
            <a:r>
              <a:rPr lang="en-US" altLang="zh-CN" dirty="0"/>
              <a:t>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InfoMap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Node2vec, 		             Metapath2vec, HIN2vec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A0C462-DF2E-4D0E-AA62-7A9342A54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2130" y="194077"/>
            <a:ext cx="5904993" cy="38479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B7E0ED-0863-4E40-9609-2BD4E9076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2130" y="4042075"/>
            <a:ext cx="5904993" cy="27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8" y="426461"/>
            <a:ext cx="3169398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Results</a:t>
            </a:r>
            <a:endParaRPr lang="en-US" altLang="zh-CN" sz="2667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3792CF6-04F7-4D3E-A9D9-747604A22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1232593"/>
            <a:ext cx="9610725" cy="53132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2601C4F-7F51-4717-B4EE-771335BE9119}"/>
              </a:ext>
            </a:extLst>
          </p:cNvPr>
          <p:cNvSpPr/>
          <p:nvPr/>
        </p:nvSpPr>
        <p:spPr>
          <a:xfrm>
            <a:off x="1154605" y="2926080"/>
            <a:ext cx="9992366" cy="181573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5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</a:t>
            </a:r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Results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19AAF1E-0D99-4DB6-B0B0-36991DE77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96" y="1388413"/>
            <a:ext cx="5979007" cy="23482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5F7FB5-ECA6-452E-B069-1195A7972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24" y="4004699"/>
            <a:ext cx="6426701" cy="2144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3F0C4-E307-40B4-9847-900FEE2F1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25" y="4004699"/>
            <a:ext cx="5229225" cy="21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Results</a:t>
            </a:r>
            <a:endParaRPr lang="en-US" altLang="zh-CN" sz="2667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0C3032D-9B38-4263-A1C9-8F441470E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4" y="1761788"/>
            <a:ext cx="5637451" cy="33899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243636-4F18-4626-AD9F-17FE3F80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325" y="1761787"/>
            <a:ext cx="5588700" cy="33899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ECC702-6F4B-4E91-91D4-B39B0894DFFF}"/>
              </a:ext>
            </a:extLst>
          </p:cNvPr>
          <p:cNvSpPr txBox="1"/>
          <p:nvPr/>
        </p:nvSpPr>
        <p:spPr>
          <a:xfrm>
            <a:off x="1970215" y="5151775"/>
            <a:ext cx="243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under different K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E23AC5-F274-4CDA-9E16-E6BEF2E24728}"/>
              </a:ext>
            </a:extLst>
          </p:cNvPr>
          <p:cNvSpPr txBox="1"/>
          <p:nvPr/>
        </p:nvSpPr>
        <p:spPr>
          <a:xfrm>
            <a:off x="7527240" y="5151775"/>
            <a:ext cx="33668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weight of each context path length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Experiment Results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C26D19-117A-4981-86E2-2C08AA91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09" y="2071842"/>
            <a:ext cx="5329858" cy="35669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AA7745-0209-4ECE-8744-881BB9A0E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655" y="2076450"/>
            <a:ext cx="5437145" cy="3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任意多边形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791200" y="1544124"/>
            <a:ext cx="609600" cy="791981"/>
          </a:xfrm>
          <a:custGeom>
            <a:avLst/>
            <a:gdLst>
              <a:gd name="T0" fmla="*/ 891 w 1347"/>
              <a:gd name="T1" fmla="*/ 639 h 1750"/>
              <a:gd name="T2" fmla="*/ 673 w 1347"/>
              <a:gd name="T3" fmla="*/ 728 h 1750"/>
              <a:gd name="T4" fmla="*/ 555 w 1347"/>
              <a:gd name="T5" fmla="*/ 706 h 1750"/>
              <a:gd name="T6" fmla="*/ 456 w 1347"/>
              <a:gd name="T7" fmla="*/ 639 h 1750"/>
              <a:gd name="T8" fmla="*/ 398 w 1347"/>
              <a:gd name="T9" fmla="*/ 639 h 1750"/>
              <a:gd name="T10" fmla="*/ 397 w 1347"/>
              <a:gd name="T11" fmla="*/ 696 h 1750"/>
              <a:gd name="T12" fmla="*/ 525 w 1347"/>
              <a:gd name="T13" fmla="*/ 781 h 1750"/>
              <a:gd name="T14" fmla="*/ 673 w 1347"/>
              <a:gd name="T15" fmla="*/ 810 h 1750"/>
              <a:gd name="T16" fmla="*/ 949 w 1347"/>
              <a:gd name="T17" fmla="*/ 696 h 1750"/>
              <a:gd name="T18" fmla="*/ 949 w 1347"/>
              <a:gd name="T19" fmla="*/ 639 h 1750"/>
              <a:gd name="T20" fmla="*/ 891 w 1347"/>
              <a:gd name="T21" fmla="*/ 639 h 1750"/>
              <a:gd name="T22" fmla="*/ 987 w 1347"/>
              <a:gd name="T23" fmla="*/ 1525 h 1750"/>
              <a:gd name="T24" fmla="*/ 987 w 1347"/>
              <a:gd name="T25" fmla="*/ 1525 h 1750"/>
              <a:gd name="T26" fmla="*/ 360 w 1347"/>
              <a:gd name="T27" fmla="*/ 1525 h 1750"/>
              <a:gd name="T28" fmla="*/ 318 w 1347"/>
              <a:gd name="T29" fmla="*/ 1566 h 1750"/>
              <a:gd name="T30" fmla="*/ 360 w 1347"/>
              <a:gd name="T31" fmla="*/ 1607 h 1750"/>
              <a:gd name="T32" fmla="*/ 987 w 1347"/>
              <a:gd name="T33" fmla="*/ 1607 h 1750"/>
              <a:gd name="T34" fmla="*/ 1027 w 1347"/>
              <a:gd name="T35" fmla="*/ 1566 h 1750"/>
              <a:gd name="T36" fmla="*/ 987 w 1347"/>
              <a:gd name="T37" fmla="*/ 1525 h 1750"/>
              <a:gd name="T38" fmla="*/ 1347 w 1347"/>
              <a:gd name="T39" fmla="*/ 674 h 1750"/>
              <a:gd name="T40" fmla="*/ 1347 w 1347"/>
              <a:gd name="T41" fmla="*/ 674 h 1750"/>
              <a:gd name="T42" fmla="*/ 1149 w 1347"/>
              <a:gd name="T43" fmla="*/ 198 h 1750"/>
              <a:gd name="T44" fmla="*/ 673 w 1347"/>
              <a:gd name="T45" fmla="*/ 0 h 1750"/>
              <a:gd name="T46" fmla="*/ 197 w 1347"/>
              <a:gd name="T47" fmla="*/ 198 h 1750"/>
              <a:gd name="T48" fmla="*/ 0 w 1347"/>
              <a:gd name="T49" fmla="*/ 674 h 1750"/>
              <a:gd name="T50" fmla="*/ 86 w 1347"/>
              <a:gd name="T51" fmla="*/ 1005 h 1750"/>
              <a:gd name="T52" fmla="*/ 292 w 1347"/>
              <a:gd name="T53" fmla="*/ 1229 h 1750"/>
              <a:gd name="T54" fmla="*/ 292 w 1347"/>
              <a:gd name="T55" fmla="*/ 1418 h 1750"/>
              <a:gd name="T56" fmla="*/ 360 w 1347"/>
              <a:gd name="T57" fmla="*/ 1487 h 1750"/>
              <a:gd name="T58" fmla="*/ 987 w 1347"/>
              <a:gd name="T59" fmla="*/ 1487 h 1750"/>
              <a:gd name="T60" fmla="*/ 1055 w 1347"/>
              <a:gd name="T61" fmla="*/ 1418 h 1750"/>
              <a:gd name="T62" fmla="*/ 1055 w 1347"/>
              <a:gd name="T63" fmla="*/ 1229 h 1750"/>
              <a:gd name="T64" fmla="*/ 1260 w 1347"/>
              <a:gd name="T65" fmla="*/ 1005 h 1750"/>
              <a:gd name="T66" fmla="*/ 1347 w 1347"/>
              <a:gd name="T67" fmla="*/ 674 h 1750"/>
              <a:gd name="T68" fmla="*/ 1142 w 1347"/>
              <a:gd name="T69" fmla="*/ 938 h 1750"/>
              <a:gd name="T70" fmla="*/ 1142 w 1347"/>
              <a:gd name="T71" fmla="*/ 938 h 1750"/>
              <a:gd name="T72" fmla="*/ 1141 w 1347"/>
              <a:gd name="T73" fmla="*/ 938 h 1750"/>
              <a:gd name="T74" fmla="*/ 951 w 1347"/>
              <a:gd name="T75" fmla="*/ 1135 h 1750"/>
              <a:gd name="T76" fmla="*/ 919 w 1347"/>
              <a:gd name="T77" fmla="*/ 1193 h 1750"/>
              <a:gd name="T78" fmla="*/ 918 w 1347"/>
              <a:gd name="T79" fmla="*/ 1193 h 1750"/>
              <a:gd name="T80" fmla="*/ 918 w 1347"/>
              <a:gd name="T81" fmla="*/ 1350 h 1750"/>
              <a:gd name="T82" fmla="*/ 429 w 1347"/>
              <a:gd name="T83" fmla="*/ 1350 h 1750"/>
              <a:gd name="T84" fmla="*/ 429 w 1347"/>
              <a:gd name="T85" fmla="*/ 1193 h 1750"/>
              <a:gd name="T86" fmla="*/ 389 w 1347"/>
              <a:gd name="T87" fmla="*/ 1132 h 1750"/>
              <a:gd name="T88" fmla="*/ 205 w 1347"/>
              <a:gd name="T89" fmla="*/ 938 h 1750"/>
              <a:gd name="T90" fmla="*/ 136 w 1347"/>
              <a:gd name="T91" fmla="*/ 674 h 1750"/>
              <a:gd name="T92" fmla="*/ 294 w 1347"/>
              <a:gd name="T93" fmla="*/ 295 h 1750"/>
              <a:gd name="T94" fmla="*/ 673 w 1347"/>
              <a:gd name="T95" fmla="*/ 137 h 1750"/>
              <a:gd name="T96" fmla="*/ 1053 w 1347"/>
              <a:gd name="T97" fmla="*/ 295 h 1750"/>
              <a:gd name="T98" fmla="*/ 1210 w 1347"/>
              <a:gd name="T99" fmla="*/ 674 h 1750"/>
              <a:gd name="T100" fmla="*/ 1142 w 1347"/>
              <a:gd name="T101" fmla="*/ 938 h 1750"/>
              <a:gd name="T102" fmla="*/ 855 w 1347"/>
              <a:gd name="T103" fmla="*/ 1668 h 1750"/>
              <a:gd name="T104" fmla="*/ 855 w 1347"/>
              <a:gd name="T105" fmla="*/ 1668 h 1750"/>
              <a:gd name="T106" fmla="*/ 492 w 1347"/>
              <a:gd name="T107" fmla="*/ 1668 h 1750"/>
              <a:gd name="T108" fmla="*/ 450 w 1347"/>
              <a:gd name="T109" fmla="*/ 1709 h 1750"/>
              <a:gd name="T110" fmla="*/ 492 w 1347"/>
              <a:gd name="T111" fmla="*/ 1750 h 1750"/>
              <a:gd name="T112" fmla="*/ 855 w 1347"/>
              <a:gd name="T113" fmla="*/ 1750 h 1750"/>
              <a:gd name="T114" fmla="*/ 896 w 1347"/>
              <a:gd name="T115" fmla="*/ 1709 h 1750"/>
              <a:gd name="T116" fmla="*/ 855 w 1347"/>
              <a:gd name="T117" fmla="*/ 1668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7" h="1750">
                <a:moveTo>
                  <a:pt x="891" y="639"/>
                </a:moveTo>
                <a:cubicBezTo>
                  <a:pt x="836" y="694"/>
                  <a:pt x="758" y="728"/>
                  <a:pt x="673" y="728"/>
                </a:cubicBezTo>
                <a:cubicBezTo>
                  <a:pt x="631" y="728"/>
                  <a:pt x="591" y="720"/>
                  <a:pt x="555" y="706"/>
                </a:cubicBezTo>
                <a:cubicBezTo>
                  <a:pt x="517" y="691"/>
                  <a:pt x="484" y="667"/>
                  <a:pt x="456" y="639"/>
                </a:cubicBezTo>
                <a:cubicBezTo>
                  <a:pt x="440" y="623"/>
                  <a:pt x="413" y="623"/>
                  <a:pt x="398" y="639"/>
                </a:cubicBezTo>
                <a:cubicBezTo>
                  <a:pt x="382" y="655"/>
                  <a:pt x="382" y="681"/>
                  <a:pt x="397" y="696"/>
                </a:cubicBezTo>
                <a:cubicBezTo>
                  <a:pt x="433" y="732"/>
                  <a:pt x="477" y="761"/>
                  <a:pt x="525" y="781"/>
                </a:cubicBezTo>
                <a:cubicBezTo>
                  <a:pt x="570" y="800"/>
                  <a:pt x="621" y="810"/>
                  <a:pt x="673" y="810"/>
                </a:cubicBezTo>
                <a:cubicBezTo>
                  <a:pt x="781" y="810"/>
                  <a:pt x="878" y="767"/>
                  <a:pt x="949" y="696"/>
                </a:cubicBezTo>
                <a:cubicBezTo>
                  <a:pt x="965" y="681"/>
                  <a:pt x="965" y="655"/>
                  <a:pt x="949" y="639"/>
                </a:cubicBezTo>
                <a:cubicBezTo>
                  <a:pt x="933" y="623"/>
                  <a:pt x="907" y="623"/>
                  <a:pt x="891" y="639"/>
                </a:cubicBezTo>
                <a:close/>
                <a:moveTo>
                  <a:pt x="987" y="1525"/>
                </a:moveTo>
                <a:cubicBezTo>
                  <a:pt x="987" y="1525"/>
                  <a:pt x="987" y="1525"/>
                  <a:pt x="987" y="1525"/>
                </a:cubicBezTo>
                <a:cubicBezTo>
                  <a:pt x="360" y="1525"/>
                  <a:pt x="360" y="1525"/>
                  <a:pt x="360" y="1525"/>
                </a:cubicBezTo>
                <a:cubicBezTo>
                  <a:pt x="337" y="1525"/>
                  <a:pt x="318" y="1544"/>
                  <a:pt x="318" y="1566"/>
                </a:cubicBezTo>
                <a:cubicBezTo>
                  <a:pt x="318" y="1589"/>
                  <a:pt x="337" y="1607"/>
                  <a:pt x="360" y="1607"/>
                </a:cubicBezTo>
                <a:cubicBezTo>
                  <a:pt x="987" y="1607"/>
                  <a:pt x="987" y="1607"/>
                  <a:pt x="987" y="1607"/>
                </a:cubicBezTo>
                <a:cubicBezTo>
                  <a:pt x="1009" y="1607"/>
                  <a:pt x="1027" y="1589"/>
                  <a:pt x="1027" y="1566"/>
                </a:cubicBezTo>
                <a:cubicBezTo>
                  <a:pt x="1027" y="1544"/>
                  <a:pt x="1009" y="1525"/>
                  <a:pt x="987" y="1525"/>
                </a:cubicBezTo>
                <a:close/>
                <a:moveTo>
                  <a:pt x="1347" y="674"/>
                </a:moveTo>
                <a:cubicBezTo>
                  <a:pt x="1347" y="674"/>
                  <a:pt x="1347" y="674"/>
                  <a:pt x="1347" y="674"/>
                </a:cubicBezTo>
                <a:cubicBezTo>
                  <a:pt x="1347" y="488"/>
                  <a:pt x="1272" y="320"/>
                  <a:pt x="1149" y="198"/>
                </a:cubicBezTo>
                <a:cubicBezTo>
                  <a:pt x="1027" y="76"/>
                  <a:pt x="859" y="0"/>
                  <a:pt x="673" y="0"/>
                </a:cubicBezTo>
                <a:cubicBezTo>
                  <a:pt x="488" y="0"/>
                  <a:pt x="318" y="76"/>
                  <a:pt x="197" y="198"/>
                </a:cubicBezTo>
                <a:cubicBezTo>
                  <a:pt x="75" y="320"/>
                  <a:pt x="0" y="488"/>
                  <a:pt x="0" y="674"/>
                </a:cubicBezTo>
                <a:cubicBezTo>
                  <a:pt x="0" y="794"/>
                  <a:pt x="31" y="907"/>
                  <a:pt x="86" y="1005"/>
                </a:cubicBezTo>
                <a:cubicBezTo>
                  <a:pt x="138" y="1094"/>
                  <a:pt x="207" y="1171"/>
                  <a:pt x="292" y="1229"/>
                </a:cubicBezTo>
                <a:cubicBezTo>
                  <a:pt x="292" y="1418"/>
                  <a:pt x="292" y="1418"/>
                  <a:pt x="292" y="1418"/>
                </a:cubicBezTo>
                <a:cubicBezTo>
                  <a:pt x="292" y="1456"/>
                  <a:pt x="322" y="1487"/>
                  <a:pt x="360" y="1487"/>
                </a:cubicBezTo>
                <a:cubicBezTo>
                  <a:pt x="987" y="1487"/>
                  <a:pt x="987" y="1487"/>
                  <a:pt x="987" y="1487"/>
                </a:cubicBezTo>
                <a:cubicBezTo>
                  <a:pt x="1025" y="1487"/>
                  <a:pt x="1055" y="1456"/>
                  <a:pt x="1055" y="1418"/>
                </a:cubicBezTo>
                <a:cubicBezTo>
                  <a:pt x="1055" y="1229"/>
                  <a:pt x="1055" y="1229"/>
                  <a:pt x="1055" y="1229"/>
                </a:cubicBezTo>
                <a:cubicBezTo>
                  <a:pt x="1140" y="1171"/>
                  <a:pt x="1210" y="1094"/>
                  <a:pt x="1260" y="1005"/>
                </a:cubicBezTo>
                <a:cubicBezTo>
                  <a:pt x="1316" y="906"/>
                  <a:pt x="1347" y="794"/>
                  <a:pt x="1347" y="674"/>
                </a:cubicBezTo>
                <a:close/>
                <a:moveTo>
                  <a:pt x="1142" y="938"/>
                </a:moveTo>
                <a:cubicBezTo>
                  <a:pt x="1142" y="938"/>
                  <a:pt x="1142" y="938"/>
                  <a:pt x="1142" y="938"/>
                </a:cubicBezTo>
                <a:cubicBezTo>
                  <a:pt x="1141" y="938"/>
                  <a:pt x="1141" y="938"/>
                  <a:pt x="1141" y="938"/>
                </a:cubicBezTo>
                <a:cubicBezTo>
                  <a:pt x="1096" y="1019"/>
                  <a:pt x="1030" y="1087"/>
                  <a:pt x="951" y="1135"/>
                </a:cubicBezTo>
                <a:cubicBezTo>
                  <a:pt x="931" y="1147"/>
                  <a:pt x="919" y="1170"/>
                  <a:pt x="919" y="1193"/>
                </a:cubicBezTo>
                <a:cubicBezTo>
                  <a:pt x="918" y="1193"/>
                  <a:pt x="918" y="1193"/>
                  <a:pt x="918" y="1193"/>
                </a:cubicBezTo>
                <a:cubicBezTo>
                  <a:pt x="918" y="1350"/>
                  <a:pt x="918" y="1350"/>
                  <a:pt x="918" y="1350"/>
                </a:cubicBezTo>
                <a:cubicBezTo>
                  <a:pt x="429" y="1350"/>
                  <a:pt x="429" y="1350"/>
                  <a:pt x="429" y="1350"/>
                </a:cubicBezTo>
                <a:cubicBezTo>
                  <a:pt x="429" y="1193"/>
                  <a:pt x="429" y="1193"/>
                  <a:pt x="429" y="1193"/>
                </a:cubicBezTo>
                <a:cubicBezTo>
                  <a:pt x="429" y="1165"/>
                  <a:pt x="413" y="1142"/>
                  <a:pt x="389" y="1132"/>
                </a:cubicBezTo>
                <a:cubicBezTo>
                  <a:pt x="313" y="1083"/>
                  <a:pt x="249" y="1017"/>
                  <a:pt x="205" y="938"/>
                </a:cubicBezTo>
                <a:cubicBezTo>
                  <a:pt x="161" y="860"/>
                  <a:pt x="136" y="770"/>
                  <a:pt x="136" y="674"/>
                </a:cubicBezTo>
                <a:cubicBezTo>
                  <a:pt x="136" y="527"/>
                  <a:pt x="197" y="392"/>
                  <a:pt x="294" y="295"/>
                </a:cubicBezTo>
                <a:cubicBezTo>
                  <a:pt x="390" y="197"/>
                  <a:pt x="526" y="137"/>
                  <a:pt x="673" y="137"/>
                </a:cubicBezTo>
                <a:cubicBezTo>
                  <a:pt x="821" y="137"/>
                  <a:pt x="956" y="197"/>
                  <a:pt x="1053" y="295"/>
                </a:cubicBezTo>
                <a:cubicBezTo>
                  <a:pt x="1150" y="392"/>
                  <a:pt x="1210" y="527"/>
                  <a:pt x="1210" y="674"/>
                </a:cubicBezTo>
                <a:cubicBezTo>
                  <a:pt x="1210" y="771"/>
                  <a:pt x="1186" y="861"/>
                  <a:pt x="1142" y="938"/>
                </a:cubicBezTo>
                <a:close/>
                <a:moveTo>
                  <a:pt x="855" y="1668"/>
                </a:moveTo>
                <a:cubicBezTo>
                  <a:pt x="855" y="1668"/>
                  <a:pt x="855" y="1668"/>
                  <a:pt x="855" y="1668"/>
                </a:cubicBezTo>
                <a:cubicBezTo>
                  <a:pt x="492" y="1668"/>
                  <a:pt x="492" y="1668"/>
                  <a:pt x="492" y="1668"/>
                </a:cubicBezTo>
                <a:cubicBezTo>
                  <a:pt x="469" y="1668"/>
                  <a:pt x="450" y="1686"/>
                  <a:pt x="450" y="1709"/>
                </a:cubicBezTo>
                <a:cubicBezTo>
                  <a:pt x="450" y="1731"/>
                  <a:pt x="469" y="1750"/>
                  <a:pt x="492" y="1750"/>
                </a:cubicBezTo>
                <a:cubicBezTo>
                  <a:pt x="855" y="1750"/>
                  <a:pt x="855" y="1750"/>
                  <a:pt x="855" y="1750"/>
                </a:cubicBezTo>
                <a:cubicBezTo>
                  <a:pt x="877" y="1750"/>
                  <a:pt x="896" y="1731"/>
                  <a:pt x="896" y="1709"/>
                </a:cubicBezTo>
                <a:cubicBezTo>
                  <a:pt x="896" y="1686"/>
                  <a:pt x="877" y="1668"/>
                  <a:pt x="855" y="1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2"/>
            </p:custDataLst>
          </p:nvPr>
        </p:nvSpPr>
        <p:spPr>
          <a:xfrm>
            <a:off x="1242874" y="2799544"/>
            <a:ext cx="1063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5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TAHNKS FOR WATCHING</a:t>
            </a:r>
            <a:endParaRPr lang="zh-CN" altLang="en-US" sz="5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3"/>
            </p:custDataLst>
          </p:nvPr>
        </p:nvGrpSpPr>
        <p:grpSpPr>
          <a:xfrm>
            <a:off x="0" y="3928725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6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 rot="5400000">
            <a:off x="2284013" y="3393485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1165027" y="3198167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CONTENTS</a:t>
            </a:r>
          </a:p>
        </p:txBody>
      </p:sp>
      <p:sp>
        <p:nvSpPr>
          <p:cNvPr id="54" name="矩形 53"/>
          <p:cNvSpPr/>
          <p:nvPr/>
        </p:nvSpPr>
        <p:spPr>
          <a:xfrm>
            <a:off x="6176285" y="1856417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pitchFamily="34" charset="-122"/>
              </a:rPr>
              <a:t>Background</a:t>
            </a:r>
            <a:endParaRPr lang="zh-CN" altLang="en-US" sz="24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pitchFamily="34" charset="-122"/>
            </a:endParaRPr>
          </a:p>
        </p:txBody>
      </p:sp>
      <p:sp>
        <p:nvSpPr>
          <p:cNvPr id="70" name="PA_任意多边形 1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219001" y="2683679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1" name="PA_任意多边形 1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307813" y="4339887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315873" y="3498302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19001" y="1912276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76BC4ED-4EC4-4BE2-A00B-D904E65698E8}"/>
              </a:ext>
            </a:extLst>
          </p:cNvPr>
          <p:cNvSpPr/>
          <p:nvPr/>
        </p:nvSpPr>
        <p:spPr>
          <a:xfrm>
            <a:off x="6176284" y="4274192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Experiment Results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A6B170-4F86-4A50-A939-FFE23BA1C707}"/>
              </a:ext>
            </a:extLst>
          </p:cNvPr>
          <p:cNvSpPr/>
          <p:nvPr/>
        </p:nvSpPr>
        <p:spPr>
          <a:xfrm>
            <a:off x="6176285" y="3408717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Path-based GNN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4B83DD-650F-4DB1-9978-8CD199D4760C}"/>
              </a:ext>
            </a:extLst>
          </p:cNvPr>
          <p:cNvSpPr/>
          <p:nvPr/>
        </p:nvSpPr>
        <p:spPr>
          <a:xfrm>
            <a:off x="6176284" y="2623662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2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 for Community Detection</a:t>
            </a:r>
            <a:endParaRPr lang="zh-CN" altLang="en-US" sz="22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21329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Background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7A6A20F-E812-4EA2-B88B-0476F4743E1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469" y="2465819"/>
            <a:ext cx="5590588" cy="3184236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B69F5A3-020B-4716-B435-25F41BA86E26}"/>
              </a:ext>
            </a:extLst>
          </p:cNvPr>
          <p:cNvSpPr txBox="1"/>
          <p:nvPr/>
        </p:nvSpPr>
        <p:spPr>
          <a:xfrm>
            <a:off x="854741" y="1247327"/>
            <a:ext cx="1104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Detection: It aims to group the graph nodes into clusters with dense inner-connection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3109CF7-3E2C-4148-B57F-016247E2FB9A}"/>
              </a:ext>
            </a:extLst>
          </p:cNvPr>
          <p:cNvSpPr txBox="1"/>
          <p:nvPr/>
        </p:nvSpPr>
        <p:spPr>
          <a:xfrm>
            <a:off x="854741" y="1758974"/>
            <a:ext cx="1027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Heterogeneous Graph: Graph with multiple types of nodes and edges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329D36-DF0C-4D77-84E9-404293ADC67E}"/>
              </a:ext>
            </a:extLst>
          </p:cNvPr>
          <p:cNvSpPr txBox="1"/>
          <p:nvPr/>
        </p:nvSpPr>
        <p:spPr>
          <a:xfrm>
            <a:off x="3171129" y="5650055"/>
            <a:ext cx="495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Detecting communities from a heterogeneous </a:t>
            </a:r>
            <a:r>
              <a:rPr lang="en-US" altLang="zh-CN" sz="1400" dirty="0" err="1"/>
              <a:t>bibliograogic</a:t>
            </a:r>
            <a:r>
              <a:rPr lang="en-US" altLang="zh-CN" sz="1400" dirty="0"/>
              <a:t> graph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43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 rot="5400000">
            <a:off x="2284013" y="3393485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1165027" y="3198167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CONTENTS</a:t>
            </a:r>
          </a:p>
        </p:txBody>
      </p:sp>
      <p:sp>
        <p:nvSpPr>
          <p:cNvPr id="54" name="矩形 53"/>
          <p:cNvSpPr/>
          <p:nvPr/>
        </p:nvSpPr>
        <p:spPr>
          <a:xfrm>
            <a:off x="6176285" y="1856417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background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70" name="PA_任意多边形 1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219001" y="2683679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1" name="PA_任意多边形 1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307813" y="4339887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315873" y="3498302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19001" y="1912276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76BC4ED-4EC4-4BE2-A00B-D904E65698E8}"/>
              </a:ext>
            </a:extLst>
          </p:cNvPr>
          <p:cNvSpPr/>
          <p:nvPr/>
        </p:nvSpPr>
        <p:spPr>
          <a:xfrm>
            <a:off x="6176284" y="4274192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Experiment Results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A6B170-4F86-4A50-A939-FFE23BA1C707}"/>
              </a:ext>
            </a:extLst>
          </p:cNvPr>
          <p:cNvSpPr/>
          <p:nvPr/>
        </p:nvSpPr>
        <p:spPr>
          <a:xfrm>
            <a:off x="6176285" y="3408717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Path-based GNN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4B83DD-650F-4DB1-9978-8CD199D4760C}"/>
              </a:ext>
            </a:extLst>
          </p:cNvPr>
          <p:cNvSpPr/>
          <p:nvPr/>
        </p:nvSpPr>
        <p:spPr>
          <a:xfrm>
            <a:off x="6176284" y="2623662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2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pitchFamily="34" charset="-122"/>
              </a:rPr>
              <a:t>Context Path for Community Detection</a:t>
            </a:r>
            <a:endParaRPr lang="zh-CN" altLang="en-US" sz="22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4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6" y="426461"/>
            <a:ext cx="70791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Context Path for Community Detection </a:t>
            </a:r>
            <a:endParaRPr lang="en-US" altLang="zh-CN" sz="2667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8A8BE65-5956-4D41-B2F4-44F30AD3F42C}"/>
              </a:ext>
            </a:extLst>
          </p:cNvPr>
          <p:cNvSpPr txBox="1"/>
          <p:nvPr/>
        </p:nvSpPr>
        <p:spPr>
          <a:xfrm>
            <a:off x="704809" y="2090016"/>
            <a:ext cx="522102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context path is a path connecting two nodes in the primary type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A_矩形 39">
            <a:extLst>
              <a:ext uri="{FF2B5EF4-FFF2-40B4-BE49-F238E27FC236}">
                <a16:creationId xmlns:a16="http://schemas.microsoft.com/office/drawing/2014/main" id="{5F95A398-95B0-4135-865C-09C570904C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647" y="1439199"/>
            <a:ext cx="2777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Path 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61C407-F335-4999-AA57-F11C64082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546" y="3167033"/>
            <a:ext cx="2543877" cy="59725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4FA1A34-27DE-4138-93E4-001E8B72712C}"/>
              </a:ext>
            </a:extLst>
          </p:cNvPr>
          <p:cNvGrpSpPr/>
          <p:nvPr/>
        </p:nvGrpSpPr>
        <p:grpSpPr>
          <a:xfrm>
            <a:off x="778825" y="3941071"/>
            <a:ext cx="5221028" cy="880369"/>
            <a:chOff x="874972" y="3812604"/>
            <a:chExt cx="5221028" cy="88036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FEFACDC-95BD-48B3-B9B0-DD287B2E90E0}"/>
                </a:ext>
              </a:extLst>
            </p:cNvPr>
            <p:cNvSpPr txBox="1"/>
            <p:nvPr/>
          </p:nvSpPr>
          <p:spPr>
            <a:xfrm>
              <a:off x="874972" y="3812604"/>
              <a:ext cx="5221028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denotes a sequence of nodes in the auxiliary type, when 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2D355E6-AAA6-406C-9285-F8A6B9D6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7017" y="3960207"/>
              <a:ext cx="323599" cy="26966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ADD6525-8F01-43C1-B86B-AC970E47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6932" y="4366396"/>
              <a:ext cx="1292699" cy="326577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6A15271-5495-471B-8CC0-1D6FC0AB8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489" y="1869578"/>
            <a:ext cx="5221029" cy="279297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D010588-DDB5-4F59-A4FB-0507F28B5019}"/>
              </a:ext>
            </a:extLst>
          </p:cNvPr>
          <p:cNvGrpSpPr/>
          <p:nvPr/>
        </p:nvGrpSpPr>
        <p:grpSpPr>
          <a:xfrm>
            <a:off x="7633981" y="4692973"/>
            <a:ext cx="4005569" cy="344192"/>
            <a:chOff x="7148206" y="4682363"/>
            <a:chExt cx="4043669" cy="34419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BBE7E74-17DD-434C-9FEE-66666A005452}"/>
                </a:ext>
              </a:extLst>
            </p:cNvPr>
            <p:cNvSpPr txBox="1"/>
            <p:nvPr/>
          </p:nvSpPr>
          <p:spPr>
            <a:xfrm>
              <a:off x="7148206" y="4718778"/>
              <a:ext cx="4043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Context paths between         and    </a:t>
              </a:r>
              <a:endParaRPr lang="zh-CN" altLang="en-US" sz="1400" dirty="0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AB505F4-23E5-4572-9235-56C9CFF61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26448" y="4718777"/>
              <a:ext cx="205185" cy="30777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9CE2790-48E8-492C-8FA6-BA95CFF6A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9136" y="4682363"/>
              <a:ext cx="239668" cy="307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6" y="426461"/>
            <a:ext cx="70791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Context Path for community Detection 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FEFACDC-95BD-48B3-B9B0-DD287B2E90E0}"/>
              </a:ext>
            </a:extLst>
          </p:cNvPr>
          <p:cNvSpPr txBox="1"/>
          <p:nvPr/>
        </p:nvSpPr>
        <p:spPr>
          <a:xfrm>
            <a:off x="854741" y="2661431"/>
            <a:ext cx="1103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path relaxes the restriction of the auxiliary nodes, which is only required to define the maximum length K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A8BE65-5956-4D41-B2F4-44F30AD3F42C}"/>
              </a:ext>
            </a:extLst>
          </p:cNvPr>
          <p:cNvSpPr txBox="1"/>
          <p:nvPr/>
        </p:nvSpPr>
        <p:spPr>
          <a:xfrm>
            <a:off x="857210" y="1733079"/>
            <a:ext cx="86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relationships of context path come from the different auxiliary nodes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A_矩形 39">
            <a:extLst>
              <a:ext uri="{FF2B5EF4-FFF2-40B4-BE49-F238E27FC236}">
                <a16:creationId xmlns:a16="http://schemas.microsoft.com/office/drawing/2014/main" id="{5F95A398-95B0-4135-865C-09C570904C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4809" y="1209750"/>
            <a:ext cx="9237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2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Difference between context path and meta-path</a:t>
            </a:r>
            <a:endParaRPr lang="en-US" altLang="zh-CN" sz="22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EDF89A-C65D-488F-99EC-81E3F829FA8C}"/>
              </a:ext>
            </a:extLst>
          </p:cNvPr>
          <p:cNvSpPr txBox="1"/>
          <p:nvPr/>
        </p:nvSpPr>
        <p:spPr>
          <a:xfrm>
            <a:off x="857210" y="2197255"/>
            <a:ext cx="923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Meta-path is to manually define the combination of the auxiliary nodes in the context path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D80653-B893-4264-95E9-BD81105257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975"/>
          <a:stretch/>
        </p:blipFill>
        <p:spPr>
          <a:xfrm>
            <a:off x="2190805" y="3157001"/>
            <a:ext cx="3807245" cy="31457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29F87F-4A99-4D29-BEB5-878F7883C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071" y="3125607"/>
            <a:ext cx="2241255" cy="35028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ADB5DE-6AC6-4FA4-B376-C3AC0753C156}"/>
              </a:ext>
            </a:extLst>
          </p:cNvPr>
          <p:cNvSpPr txBox="1"/>
          <p:nvPr/>
        </p:nvSpPr>
        <p:spPr>
          <a:xfrm>
            <a:off x="3528205" y="6212359"/>
            <a:ext cx="97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</a:rPr>
              <a:t>Meta-path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 rot="5400000">
            <a:off x="2284013" y="3393485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1165027" y="3198167"/>
            <a:ext cx="197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CONTENTS</a:t>
            </a:r>
          </a:p>
        </p:txBody>
      </p:sp>
      <p:sp>
        <p:nvSpPr>
          <p:cNvPr id="54" name="矩形 53"/>
          <p:cNvSpPr/>
          <p:nvPr/>
        </p:nvSpPr>
        <p:spPr>
          <a:xfrm>
            <a:off x="6176285" y="1856417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background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70" name="PA_任意多边形 1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219001" y="2683679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1" name="PA_任意多边形 1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307813" y="4339887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315873" y="3498302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19001" y="1912276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/>
            <a:endParaRPr lang="zh-CN" altLang="en-US" sz="2400">
              <a:solidFill>
                <a:srgbClr val="33333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76BC4ED-4EC4-4BE2-A00B-D904E65698E8}"/>
              </a:ext>
            </a:extLst>
          </p:cNvPr>
          <p:cNvSpPr/>
          <p:nvPr/>
        </p:nvSpPr>
        <p:spPr>
          <a:xfrm>
            <a:off x="6176284" y="4274192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Experiment Results</a:t>
            </a:r>
            <a:endParaRPr lang="zh-CN" altLang="en-US" sz="24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A6B170-4F86-4A50-A939-FFE23BA1C707}"/>
              </a:ext>
            </a:extLst>
          </p:cNvPr>
          <p:cNvSpPr/>
          <p:nvPr/>
        </p:nvSpPr>
        <p:spPr>
          <a:xfrm>
            <a:off x="6176285" y="3408717"/>
            <a:ext cx="4705328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Normal" panose="020B0400000000000000" pitchFamily="34" charset="-122"/>
              </a:rPr>
              <a:t>Context Path-based GNN</a:t>
            </a:r>
            <a:endParaRPr lang="zh-CN" altLang="en-US" sz="24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Normal" panose="020B0400000000000000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4B83DD-650F-4DB1-9978-8CD199D4760C}"/>
              </a:ext>
            </a:extLst>
          </p:cNvPr>
          <p:cNvSpPr/>
          <p:nvPr/>
        </p:nvSpPr>
        <p:spPr>
          <a:xfrm>
            <a:off x="6176284" y="2623662"/>
            <a:ext cx="4705329" cy="54882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zh-CN" sz="22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ea typeface="思源黑体 CN Normal" panose="020B0400000000000000" pitchFamily="34" charset="-122"/>
              </a:rPr>
              <a:t>Context Path for Community Detection</a:t>
            </a:r>
            <a:endParaRPr lang="zh-CN" altLang="en-US" sz="22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Path-based</a:t>
            </a:r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Graph Neural Network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3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PA_矩形 39">
            <a:extLst>
              <a:ext uri="{FF2B5EF4-FFF2-40B4-BE49-F238E27FC236}">
                <a16:creationId xmlns:a16="http://schemas.microsoft.com/office/drawing/2014/main" id="{F3BC6716-C226-45F9-A30C-9EE01F2163E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4537" y="1510923"/>
            <a:ext cx="9608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The overall framework of Context Path-based Graph Neural Network(CP-GNN)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0A9371-562D-470B-9DA6-E0CA00E0A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2074560"/>
            <a:ext cx="10706100" cy="371270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52CC40-4C3B-442E-9767-BF6D981BAAD2}"/>
              </a:ext>
            </a:extLst>
          </p:cNvPr>
          <p:cNvCxnSpPr>
            <a:cxnSpLocks/>
          </p:cNvCxnSpPr>
          <p:nvPr/>
        </p:nvCxnSpPr>
        <p:spPr>
          <a:xfrm flipV="1">
            <a:off x="1304537" y="4163827"/>
            <a:ext cx="230965" cy="50306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DFD569E-95BA-4DA2-814B-8FDD9F545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0935"/>
              </p:ext>
            </p:extLst>
          </p:nvPr>
        </p:nvGraphicFramePr>
        <p:xfrm>
          <a:off x="687205" y="4666891"/>
          <a:ext cx="1234663" cy="39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8" imgW="863280" imgH="279360" progId="Equation.DSMT4">
                  <p:embed/>
                </p:oleObj>
              </mc:Choice>
              <mc:Fallback>
                <p:oleObj name="Equation" r:id="rId8" imgW="863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205" y="4666891"/>
                        <a:ext cx="1234663" cy="39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0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7" y="426461"/>
            <a:ext cx="957063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Context </a:t>
            </a:r>
            <a:r>
              <a:rPr lang="en-US" altLang="zh-CN" sz="2667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Path-based</a:t>
            </a:r>
            <a:r>
              <a:rPr lang="en-US" altLang="zh-CN" sz="2667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Graph Neural Network</a:t>
            </a:r>
            <a:endParaRPr lang="en-US" altLang="zh-CN" sz="2667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1" name="PA_矩形 39">
            <a:extLst>
              <a:ext uri="{FF2B5EF4-FFF2-40B4-BE49-F238E27FC236}">
                <a16:creationId xmlns:a16="http://schemas.microsoft.com/office/drawing/2014/main" id="{F3BC6716-C226-45F9-A30C-9EE01F2163E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4999" y="1673619"/>
            <a:ext cx="5461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000" dirty="0">
                <a:solidFill>
                  <a:srgbClr val="1D69A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Embedding Transformation Component</a:t>
            </a:r>
            <a:endParaRPr lang="en-US" altLang="zh-CN" sz="2000" dirty="0">
              <a:solidFill>
                <a:srgbClr val="F2F2F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PA_矩形 39">
            <a:extLst>
              <a:ext uri="{FF2B5EF4-FFF2-40B4-BE49-F238E27FC236}">
                <a16:creationId xmlns:a16="http://schemas.microsoft.com/office/drawing/2014/main" id="{26296C6C-08CD-4E0F-8375-F1A157BEBC9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422" y="4697145"/>
            <a:ext cx="6550271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In this way, we only learn the embedding of nodes in the primary type thus reducing the parameters to be learned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72670D-4D9C-415D-A121-B3AECFCEBF17}"/>
              </a:ext>
            </a:extLst>
          </p:cNvPr>
          <p:cNvSpPr txBox="1"/>
          <p:nvPr/>
        </p:nvSpPr>
        <p:spPr>
          <a:xfrm>
            <a:off x="673422" y="2093800"/>
            <a:ext cx="671977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component is used to transform the node embedding from the primary type to the auxiliary type along the edges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3DBF59-0470-492E-8111-216D5D1D2913}"/>
              </a:ext>
            </a:extLst>
          </p:cNvPr>
          <p:cNvSpPr txBox="1"/>
          <p:nvPr/>
        </p:nvSpPr>
        <p:spPr>
          <a:xfrm>
            <a:off x="1004673" y="3341837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transformation from type S to type 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D6FA11-DE44-4E5A-A048-FCDB1387E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976" y="3953348"/>
            <a:ext cx="2487656" cy="4902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42493D-6045-4DEF-9646-BCA838EC9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693" y="1519120"/>
            <a:ext cx="4447619" cy="40190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F4DE46-3762-4684-BF05-47307D269E8E}"/>
              </a:ext>
            </a:extLst>
          </p:cNvPr>
          <p:cNvSpPr txBox="1"/>
          <p:nvPr/>
        </p:nvSpPr>
        <p:spPr>
          <a:xfrm>
            <a:off x="6261944" y="4016383"/>
            <a:ext cx="6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1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D69A3"/>
      </a:accent1>
      <a:accent2>
        <a:srgbClr val="84CBC3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543</Words>
  <Application>Microsoft Office PowerPoint</Application>
  <PresentationFormat>宽屏</PresentationFormat>
  <Paragraphs>121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思源黑体 CN Light</vt:lpstr>
      <vt:lpstr>思源黑体 CN Normal</vt:lpstr>
      <vt:lpstr>微软雅黑</vt:lpstr>
      <vt:lpstr>Arial</vt:lpstr>
      <vt:lpstr>Calibri</vt:lpstr>
      <vt:lpstr>Times New Roman</vt:lpstr>
      <vt:lpstr>Wingdings</vt:lpstr>
      <vt:lpstr>Office 主题​​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</dc:title>
  <dc:creator>锐旗设计;https://9ppt.taobao.com</dc:creator>
  <cp:keywords>锐旗设计; https:/9ppt.taobao.com</cp:keywords>
  <cp:lastModifiedBy>吴 玉蝶</cp:lastModifiedBy>
  <cp:revision>31</cp:revision>
  <dcterms:created xsi:type="dcterms:W3CDTF">2016-08-30T15:34:45Z</dcterms:created>
  <dcterms:modified xsi:type="dcterms:W3CDTF">2021-12-21T01:47:14Z</dcterms:modified>
  <cp:category>锐旗设计;https://9ppt.taobao.com</cp:category>
</cp:coreProperties>
</file>